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1" r:id="rId7"/>
    <p:sldId id="272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49A926-71F1-4E16-8003-D10076BA18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BB0CD3C-8210-4A00-BDE1-F0B3E4882DB6}">
      <dgm:prSet/>
      <dgm:spPr/>
      <dgm:t>
        <a:bodyPr/>
        <a:lstStyle/>
        <a:p>
          <a:pPr rtl="0"/>
          <a:r>
            <a:rPr lang="en-US" dirty="0" smtClean="0"/>
            <a:t>Longitudinal Waves</a:t>
          </a:r>
          <a:endParaRPr lang="en-US" dirty="0"/>
        </a:p>
      </dgm:t>
    </dgm:pt>
    <dgm:pt modelId="{A4D82C3B-835B-4FBD-B023-8859436EF58E}" type="parTrans" cxnId="{358DFF8F-DA27-4F79-95A3-CBF9AE6FFAA7}">
      <dgm:prSet/>
      <dgm:spPr/>
      <dgm:t>
        <a:bodyPr/>
        <a:lstStyle/>
        <a:p>
          <a:endParaRPr lang="en-US"/>
        </a:p>
      </dgm:t>
    </dgm:pt>
    <dgm:pt modelId="{5479954F-AAC6-47DD-8A84-EF6C246BDD65}" type="sibTrans" cxnId="{358DFF8F-DA27-4F79-95A3-CBF9AE6FFAA7}">
      <dgm:prSet/>
      <dgm:spPr/>
      <dgm:t>
        <a:bodyPr/>
        <a:lstStyle/>
        <a:p>
          <a:endParaRPr lang="en-US"/>
        </a:p>
      </dgm:t>
    </dgm:pt>
    <dgm:pt modelId="{5BF0B0C3-8BA0-46CC-ABB0-52B664C60176}">
      <dgm:prSet/>
      <dgm:spPr/>
      <dgm:t>
        <a:bodyPr/>
        <a:lstStyle/>
        <a:p>
          <a:pPr rtl="0"/>
          <a:r>
            <a:rPr lang="en-US" dirty="0" smtClean="0"/>
            <a:t>Transverse Waves</a:t>
          </a:r>
          <a:endParaRPr lang="en-US" dirty="0"/>
        </a:p>
      </dgm:t>
    </dgm:pt>
    <dgm:pt modelId="{F6C1119A-0127-4EF8-88C4-8DDB4686DC06}" type="parTrans" cxnId="{09257591-D41C-4BDB-B033-3BF7FE9C0F5E}">
      <dgm:prSet/>
      <dgm:spPr/>
      <dgm:t>
        <a:bodyPr/>
        <a:lstStyle/>
        <a:p>
          <a:endParaRPr lang="en-US"/>
        </a:p>
      </dgm:t>
    </dgm:pt>
    <dgm:pt modelId="{AB2CA054-67E0-444A-8AFC-5ECE6E566E54}" type="sibTrans" cxnId="{09257591-D41C-4BDB-B033-3BF7FE9C0F5E}">
      <dgm:prSet/>
      <dgm:spPr/>
      <dgm:t>
        <a:bodyPr/>
        <a:lstStyle/>
        <a:p>
          <a:endParaRPr lang="en-US"/>
        </a:p>
      </dgm:t>
    </dgm:pt>
    <dgm:pt modelId="{66800CF1-DE24-4931-B1D8-ABBCA837540C}" type="pres">
      <dgm:prSet presAssocID="{C849A926-71F1-4E16-8003-D10076BA18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88BD5F-C252-43E2-ACCC-0B3C1506F738}" type="pres">
      <dgm:prSet presAssocID="{ABB0CD3C-8210-4A00-BDE1-F0B3E4882DB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697BAE-F475-4C45-8068-FE6E78B5A98E}" type="pres">
      <dgm:prSet presAssocID="{5479954F-AAC6-47DD-8A84-EF6C246BDD65}" presName="spacer" presStyleCnt="0"/>
      <dgm:spPr/>
    </dgm:pt>
    <dgm:pt modelId="{3B26058E-A004-4C25-8A81-BCD898D5950C}" type="pres">
      <dgm:prSet presAssocID="{5BF0B0C3-8BA0-46CC-ABB0-52B664C6017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8DFF8F-DA27-4F79-95A3-CBF9AE6FFAA7}" srcId="{C849A926-71F1-4E16-8003-D10076BA18DC}" destId="{ABB0CD3C-8210-4A00-BDE1-F0B3E4882DB6}" srcOrd="0" destOrd="0" parTransId="{A4D82C3B-835B-4FBD-B023-8859436EF58E}" sibTransId="{5479954F-AAC6-47DD-8A84-EF6C246BDD65}"/>
    <dgm:cxn modelId="{2318FD9E-05DF-402A-9E57-6A1EC7A0AE3D}" type="presOf" srcId="{5BF0B0C3-8BA0-46CC-ABB0-52B664C60176}" destId="{3B26058E-A004-4C25-8A81-BCD898D5950C}" srcOrd="0" destOrd="0" presId="urn:microsoft.com/office/officeart/2005/8/layout/vList2"/>
    <dgm:cxn modelId="{09257591-D41C-4BDB-B033-3BF7FE9C0F5E}" srcId="{C849A926-71F1-4E16-8003-D10076BA18DC}" destId="{5BF0B0C3-8BA0-46CC-ABB0-52B664C60176}" srcOrd="1" destOrd="0" parTransId="{F6C1119A-0127-4EF8-88C4-8DDB4686DC06}" sibTransId="{AB2CA054-67E0-444A-8AFC-5ECE6E566E54}"/>
    <dgm:cxn modelId="{DD00A695-B129-4336-B7E4-932A264778E5}" type="presOf" srcId="{C849A926-71F1-4E16-8003-D10076BA18DC}" destId="{66800CF1-DE24-4931-B1D8-ABBCA837540C}" srcOrd="0" destOrd="0" presId="urn:microsoft.com/office/officeart/2005/8/layout/vList2"/>
    <dgm:cxn modelId="{5C887D6C-3BCB-4751-9E4E-912134E1844E}" type="presOf" srcId="{ABB0CD3C-8210-4A00-BDE1-F0B3E4882DB6}" destId="{EC88BD5F-C252-43E2-ACCC-0B3C1506F738}" srcOrd="0" destOrd="0" presId="urn:microsoft.com/office/officeart/2005/8/layout/vList2"/>
    <dgm:cxn modelId="{023AF96B-3480-46C4-B7DD-9F4560BAE966}" type="presParOf" srcId="{66800CF1-DE24-4931-B1D8-ABBCA837540C}" destId="{EC88BD5F-C252-43E2-ACCC-0B3C1506F738}" srcOrd="0" destOrd="0" presId="urn:microsoft.com/office/officeart/2005/8/layout/vList2"/>
    <dgm:cxn modelId="{24A68C03-9AD4-4DDC-87E1-32574CEF4455}" type="presParOf" srcId="{66800CF1-DE24-4931-B1D8-ABBCA837540C}" destId="{0B697BAE-F475-4C45-8068-FE6E78B5A98E}" srcOrd="1" destOrd="0" presId="urn:microsoft.com/office/officeart/2005/8/layout/vList2"/>
    <dgm:cxn modelId="{2C61554D-1322-427A-AF39-A7D0E7D45318}" type="presParOf" srcId="{66800CF1-DE24-4931-B1D8-ABBCA837540C}" destId="{3B26058E-A004-4C25-8A81-BCD898D5950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8BD5F-C252-43E2-ACCC-0B3C1506F738}">
      <dsp:nvSpPr>
        <dsp:cNvPr id="0" name=""/>
        <dsp:cNvSpPr/>
      </dsp:nvSpPr>
      <dsp:spPr>
        <a:xfrm>
          <a:off x="0" y="11549"/>
          <a:ext cx="6324600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Longitudinal Waves</a:t>
          </a:r>
          <a:endParaRPr lang="en-US" sz="4600" kern="1200" dirty="0"/>
        </a:p>
      </dsp:txBody>
      <dsp:txXfrm>
        <a:off x="53859" y="65408"/>
        <a:ext cx="6216882" cy="995592"/>
      </dsp:txXfrm>
    </dsp:sp>
    <dsp:sp modelId="{3B26058E-A004-4C25-8A81-BCD898D5950C}">
      <dsp:nvSpPr>
        <dsp:cNvPr id="0" name=""/>
        <dsp:cNvSpPr/>
      </dsp:nvSpPr>
      <dsp:spPr>
        <a:xfrm>
          <a:off x="0" y="1247339"/>
          <a:ext cx="6324600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Transverse Waves</a:t>
          </a:r>
          <a:endParaRPr lang="en-US" sz="4600" kern="1200" dirty="0"/>
        </a:p>
      </dsp:txBody>
      <dsp:txXfrm>
        <a:off x="53859" y="1301198"/>
        <a:ext cx="6216882" cy="9955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0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4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3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5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6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3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4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6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9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55614-33D9-4BEB-83F0-7785F9A60AC6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65F55-B74A-466C-A2D5-B6D195910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9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447800"/>
          </a:xfrm>
        </p:spPr>
        <p:txBody>
          <a:bodyPr>
            <a:normAutofit/>
          </a:bodyPr>
          <a:lstStyle/>
          <a:p>
            <a:r>
              <a:rPr lang="en-US" b="1" dirty="0"/>
              <a:t>Centre for Research in Art of Film and Television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/>
              <a:t>B-11, IMM BUILDING. QUTAB INSTITUTIONAL AREA, NEW DELHI-110016</a:t>
            </a:r>
          </a:p>
          <a:p>
            <a:pPr algn="ctr"/>
            <a:endParaRPr lang="de-DE" dirty="0"/>
          </a:p>
          <a:p>
            <a:pPr marL="0" indent="0" algn="ctr">
              <a:buNone/>
            </a:pPr>
            <a:r>
              <a:rPr lang="de-DE" sz="2400" dirty="0"/>
              <a:t>Tel: 98 99 25 11 33 / 44 / 55</a:t>
            </a:r>
          </a:p>
          <a:p>
            <a:pPr algn="ctr"/>
            <a:endParaRPr lang="en-US" sz="6600" dirty="0"/>
          </a:p>
          <a:p>
            <a:pPr marL="0" indent="0" algn="ctr">
              <a:buNone/>
            </a:pPr>
            <a:r>
              <a:rPr lang="en-US" dirty="0"/>
              <a:t>www.craftfilmschool.com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perception of high or low frequencies.</a:t>
            </a:r>
          </a:p>
          <a:p>
            <a:pPr marL="0" indent="0">
              <a:buNone/>
            </a:pPr>
            <a:r>
              <a:rPr lang="en-US" dirty="0" smtClean="0"/>
              <a:t>Higher Frequency – Higher is the Pitch</a:t>
            </a:r>
          </a:p>
          <a:p>
            <a:pPr marL="0" indent="0">
              <a:buNone/>
            </a:pPr>
            <a:r>
              <a:rPr lang="en-US" dirty="0" smtClean="0"/>
              <a:t>Lower Frequency – Lower is the Pitch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Unit of frequency is “Hertz/Hz”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3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Frequencies with Larger Wavelength is </a:t>
            </a:r>
            <a:r>
              <a:rPr lang="en-US" dirty="0" err="1" smtClean="0"/>
              <a:t>percieved</a:t>
            </a:r>
            <a:r>
              <a:rPr lang="en-US" dirty="0" smtClean="0"/>
              <a:t> as Louder in Volume hence High Amplitude &amp; Vice-Versa.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Unit – Decible (dB)</a:t>
            </a:r>
          </a:p>
        </p:txBody>
      </p:sp>
    </p:spTree>
    <p:extLst>
      <p:ext uri="{BB962C8B-B14F-4D97-AF65-F5344CB8AC3E}">
        <p14:creationId xmlns:p14="http://schemas.microsoft.com/office/powerpoint/2010/main" val="97463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Timbre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Quality or the Sonic Identity of a Sound </a:t>
            </a:r>
          </a:p>
          <a:p>
            <a:r>
              <a:rPr lang="en-US" dirty="0"/>
              <a:t>This identity is based on information gained from frequency transients, noisiness, unsteadiness, perceived pitch and the spread and intensity of overtones in the sound over an extended time </a:t>
            </a:r>
            <a:r>
              <a:rPr lang="en-US" dirty="0" smtClean="0"/>
              <a:t>frame.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0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Doppler Effect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 Doppler effect (or the Doppler shift) is the change in </a:t>
            </a:r>
            <a:r>
              <a:rPr lang="en-US" dirty="0" smtClean="0"/>
              <a:t>frequency or</a:t>
            </a:r>
            <a:r>
              <a:rPr lang="en-US" dirty="0"/>
              <a:t> </a:t>
            </a:r>
            <a:r>
              <a:rPr lang="en-US" dirty="0" smtClean="0"/>
              <a:t>wavelength of </a:t>
            </a:r>
            <a:r>
              <a:rPr lang="en-US" dirty="0"/>
              <a:t>a </a:t>
            </a:r>
            <a:r>
              <a:rPr lang="en-US" dirty="0" smtClean="0"/>
              <a:t>wave in </a:t>
            </a:r>
            <a:r>
              <a:rPr lang="en-US" dirty="0"/>
              <a:t>relation to an </a:t>
            </a:r>
            <a:r>
              <a:rPr lang="en-US" dirty="0" smtClean="0"/>
              <a:t>observer who </a:t>
            </a:r>
            <a:r>
              <a:rPr lang="en-US" dirty="0"/>
              <a:t>is moving relative to the wave </a:t>
            </a:r>
            <a:r>
              <a:rPr lang="en-US" dirty="0" smtClean="0"/>
              <a:t>source. It </a:t>
            </a:r>
            <a:r>
              <a:rPr lang="en-US" dirty="0"/>
              <a:t>is named after the </a:t>
            </a:r>
            <a:r>
              <a:rPr lang="en-US" dirty="0" smtClean="0"/>
              <a:t>Austrian physicist</a:t>
            </a:r>
            <a:r>
              <a:rPr lang="en-US" dirty="0"/>
              <a:t> Christian Doppler, who described the phenomenon in 1842.</a:t>
            </a:r>
          </a:p>
        </p:txBody>
      </p:sp>
    </p:spTree>
    <p:extLst>
      <p:ext uri="{BB962C8B-B14F-4D97-AF65-F5344CB8AC3E}">
        <p14:creationId xmlns:p14="http://schemas.microsoft.com/office/powerpoint/2010/main" val="34951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Resonance is a phenomenon that occurs when the </a:t>
            </a:r>
            <a:r>
              <a:rPr lang="en-US" dirty="0" smtClean="0"/>
              <a:t>frequency at </a:t>
            </a:r>
            <a:r>
              <a:rPr lang="en-US" dirty="0"/>
              <a:t>which a </a:t>
            </a:r>
            <a:r>
              <a:rPr lang="en-US" dirty="0" smtClean="0"/>
              <a:t>force is</a:t>
            </a:r>
            <a:r>
              <a:rPr lang="en-US" dirty="0"/>
              <a:t> </a:t>
            </a:r>
            <a:r>
              <a:rPr lang="en-US" dirty="0" smtClean="0"/>
              <a:t>periodically applied </a:t>
            </a:r>
            <a:r>
              <a:rPr lang="en-US" dirty="0"/>
              <a:t>is equal or nearly equal to one of the natural </a:t>
            </a:r>
            <a:r>
              <a:rPr lang="en-US" dirty="0" smtClean="0"/>
              <a:t>frequencies of </a:t>
            </a:r>
            <a:r>
              <a:rPr lang="en-US" dirty="0"/>
              <a:t>the system on which it acts. This causes the system to </a:t>
            </a:r>
            <a:r>
              <a:rPr lang="en-US" dirty="0" smtClean="0"/>
              <a:t>oscillate with </a:t>
            </a:r>
            <a:r>
              <a:rPr lang="en-US" dirty="0"/>
              <a:t>larger </a:t>
            </a:r>
            <a:r>
              <a:rPr lang="en-US" dirty="0" smtClean="0"/>
              <a:t>amplitude than </a:t>
            </a:r>
            <a:r>
              <a:rPr lang="en-US" dirty="0"/>
              <a:t>when the force is applied at other frequencies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55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Frequencies at which the response amplitude is a relative </a:t>
            </a:r>
            <a:r>
              <a:rPr lang="en-US" dirty="0" smtClean="0"/>
              <a:t>maximum</a:t>
            </a:r>
            <a:r>
              <a:rPr lang="en-US" dirty="0"/>
              <a:t> </a:t>
            </a:r>
            <a:r>
              <a:rPr lang="en-US" dirty="0" smtClean="0"/>
              <a:t>are </a:t>
            </a:r>
            <a:r>
              <a:rPr lang="en-US" dirty="0"/>
              <a:t>known as </a:t>
            </a:r>
            <a:r>
              <a:rPr lang="en-US" b="1" dirty="0"/>
              <a:t>resonant </a:t>
            </a:r>
            <a:r>
              <a:rPr lang="en-US" b="1" dirty="0" smtClean="0"/>
              <a:t>frequencies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7620000" cy="494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8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Reverberation is a persistence of sound after the sound is produced. A </a:t>
            </a:r>
            <a:r>
              <a:rPr lang="en-US" dirty="0" smtClean="0"/>
              <a:t>reverb</a:t>
            </a:r>
            <a:r>
              <a:rPr lang="en-US" dirty="0"/>
              <a:t>, is created when a sound or signal is reflected causing a large number of reflections to build up and then decay as the sound is absorbed by the surfaces of objects in the </a:t>
            </a:r>
            <a:r>
              <a:rPr lang="en-US" dirty="0" smtClean="0"/>
              <a:t>space.</a:t>
            </a:r>
          </a:p>
          <a:p>
            <a:pPr marL="0" indent="0">
              <a:buNone/>
            </a:pPr>
            <a:r>
              <a:rPr lang="en-US" dirty="0" smtClean="0"/>
              <a:t>Reverberation is frequency dependent</a:t>
            </a:r>
          </a:p>
        </p:txBody>
      </p:sp>
    </p:spTree>
    <p:extLst>
      <p:ext uri="{BB962C8B-B14F-4D97-AF65-F5344CB8AC3E}">
        <p14:creationId xmlns:p14="http://schemas.microsoft.com/office/powerpoint/2010/main" val="40083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Delay is an audio </a:t>
            </a:r>
            <a:r>
              <a:rPr lang="en-US" dirty="0" smtClean="0"/>
              <a:t>effect which</a:t>
            </a:r>
            <a:r>
              <a:rPr lang="en-US" dirty="0"/>
              <a:t> </a:t>
            </a:r>
            <a:r>
              <a:rPr lang="en-US" dirty="0" smtClean="0"/>
              <a:t>records an </a:t>
            </a:r>
            <a:r>
              <a:rPr lang="en-US" dirty="0"/>
              <a:t>input signal to an audio storage medium, and then plays it back after a period of </a:t>
            </a:r>
            <a:r>
              <a:rPr lang="en-US" dirty="0" smtClean="0"/>
              <a:t>time. The </a:t>
            </a:r>
            <a:r>
              <a:rPr lang="en-US" dirty="0"/>
              <a:t>delayed signal may either be played back multiple times, or played back into the recording again, to create the </a:t>
            </a:r>
            <a:r>
              <a:rPr lang="en-US" dirty="0" smtClean="0"/>
              <a:t>repeating sound or decaying</a:t>
            </a:r>
            <a:r>
              <a:rPr lang="en-US" dirty="0"/>
              <a:t> </a:t>
            </a:r>
            <a:r>
              <a:rPr lang="en-US" dirty="0" smtClean="0"/>
              <a:t>echo.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Echo is a </a:t>
            </a:r>
            <a:r>
              <a:rPr lang="en-US" dirty="0" smtClean="0"/>
              <a:t>reflection of </a:t>
            </a:r>
            <a:r>
              <a:rPr lang="en-US" dirty="0"/>
              <a:t>sound that arrives at the listener with a delay after the direct sound.</a:t>
            </a:r>
          </a:p>
        </p:txBody>
      </p:sp>
    </p:spTree>
    <p:extLst>
      <p:ext uri="{BB962C8B-B14F-4D97-AF65-F5344CB8AC3E}">
        <p14:creationId xmlns:p14="http://schemas.microsoft.com/office/powerpoint/2010/main" val="5167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Basics of Sound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86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Vibrations </a:t>
            </a:r>
            <a:r>
              <a:rPr lang="en-US" dirty="0"/>
              <a:t>that travel through the air or another medium and can be heard when they reach a person's or animal's ear.</a:t>
            </a:r>
          </a:p>
        </p:txBody>
      </p:sp>
    </p:spTree>
    <p:extLst>
      <p:ext uri="{BB962C8B-B14F-4D97-AF65-F5344CB8AC3E}">
        <p14:creationId xmlns:p14="http://schemas.microsoft.com/office/powerpoint/2010/main" val="141478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Vibrations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514430"/>
              </p:ext>
            </p:extLst>
          </p:nvPr>
        </p:nvGraphicFramePr>
        <p:xfrm>
          <a:off x="1447800" y="2286000"/>
          <a:ext cx="6324600" cy="2362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05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– Waves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Sine Wave</a:t>
            </a:r>
          </a:p>
          <a:p>
            <a:r>
              <a:rPr lang="en-US" dirty="0" smtClean="0"/>
              <a:t>Square Wave</a:t>
            </a:r>
          </a:p>
          <a:p>
            <a:r>
              <a:rPr lang="en-US" dirty="0" smtClean="0"/>
              <a:t>Triangle Wave</a:t>
            </a:r>
          </a:p>
          <a:p>
            <a:r>
              <a:rPr lang="en-US" dirty="0" smtClean="0"/>
              <a:t>Sawtooth Wave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9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9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Dynamic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20 Hertz ------------------------------20,000 hertz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800" dirty="0" smtClean="0"/>
              <a:t>Sounds Below 20 Hz are called Infrasonic Sounds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Sounds Above 20 KHz are called Ultrasonic Sounds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9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48" y="228600"/>
            <a:ext cx="8627355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36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9"/>
          </a:xfrm>
        </p:spPr>
        <p:txBody>
          <a:bodyPr/>
          <a:lstStyle/>
          <a:p>
            <a:r>
              <a:rPr lang="en-US" dirty="0" smtClean="0"/>
              <a:t>It’s the Amount of Cycles per second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315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47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233</Words>
  <Application>Microsoft Office PowerPoint</Application>
  <PresentationFormat>On-screen Show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Centre for Research in Art of Film and Television</vt:lpstr>
      <vt:lpstr>Sound</vt:lpstr>
      <vt:lpstr>What is Sound?</vt:lpstr>
      <vt:lpstr>Vibrations</vt:lpstr>
      <vt:lpstr>Sound – Waves Types</vt:lpstr>
      <vt:lpstr>PowerPoint Presentation</vt:lpstr>
      <vt:lpstr>Human Dynamic Range</vt:lpstr>
      <vt:lpstr>PowerPoint Presentation</vt:lpstr>
      <vt:lpstr>Frequency</vt:lpstr>
      <vt:lpstr>Pitch</vt:lpstr>
      <vt:lpstr>Amplitude</vt:lpstr>
      <vt:lpstr>Timbre</vt:lpstr>
      <vt:lpstr>Doppler Effect </vt:lpstr>
      <vt:lpstr>Resonance</vt:lpstr>
      <vt:lpstr>PowerPoint Presentation</vt:lpstr>
      <vt:lpstr>Reverb</vt:lpstr>
      <vt:lpstr>Delay</vt:lpstr>
      <vt:lpstr>Echo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15</cp:revision>
  <dcterms:created xsi:type="dcterms:W3CDTF">2019-02-03T20:03:09Z</dcterms:created>
  <dcterms:modified xsi:type="dcterms:W3CDTF">2019-02-03T21:21:17Z</dcterms:modified>
</cp:coreProperties>
</file>